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8" r:id="rId1"/>
  </p:sldMasterIdLst>
  <p:notesMasterIdLst>
    <p:notesMasterId r:id="rId14"/>
  </p:notesMasterIdLst>
  <p:sldIdLst>
    <p:sldId id="256" r:id="rId2"/>
    <p:sldId id="273" r:id="rId3"/>
    <p:sldId id="274" r:id="rId4"/>
    <p:sldId id="275" r:id="rId5"/>
    <p:sldId id="257" r:id="rId6"/>
    <p:sldId id="280" r:id="rId7"/>
    <p:sldId id="276" r:id="rId8"/>
    <p:sldId id="282" r:id="rId9"/>
    <p:sldId id="278" r:id="rId10"/>
    <p:sldId id="279" r:id="rId11"/>
    <p:sldId id="267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72" autoAdjust="0"/>
    <p:restoredTop sz="94652" autoAdjust="0"/>
  </p:normalViewPr>
  <p:slideViewPr>
    <p:cSldViewPr snapToGrid="0" showGuides="1">
      <p:cViewPr varScale="1">
        <p:scale>
          <a:sx n="83" d="100"/>
          <a:sy n="83" d="100"/>
        </p:scale>
        <p:origin x="208" y="832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93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2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97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06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9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56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8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5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6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96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050ACFF-56C3-4453-9BAD-A02FE717F83E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9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ipsavvy.com/secrets-your-pilots-know-54507" TargetMode="External"/><Relationship Id="rId3" Type="http://schemas.openxmlformats.org/officeDocument/2006/relationships/audio" Target="../media/media1.m4a"/><Relationship Id="rId7" Type="http://schemas.openxmlformats.org/officeDocument/2006/relationships/image" Target="../media/image2.jp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audio" Target="../media/media2.m4a"/><Relationship Id="rId10" Type="http://schemas.openxmlformats.org/officeDocument/2006/relationships/hyperlink" Target="https://creativecommons.org/licenses/by-sa/3.0/" TargetMode="External"/><Relationship Id="rId4" Type="http://schemas.microsoft.com/office/2007/relationships/media" Target="../media/media2.m4a"/><Relationship Id="rId9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24slides.com/?utm_campaign=mp&amp;utm_medium=ppt&amp;utm_source=pptlink&amp;utm_content=&amp;utm_term=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Thank-you-word-cloud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6.m4a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audio" Target="../media/media7.m4a"/><Relationship Id="rId5" Type="http://schemas.microsoft.com/office/2007/relationships/media" Target="../media/media7.m4a"/><Relationship Id="rId4" Type="http://schemas.openxmlformats.org/officeDocument/2006/relationships/audio" Target="../media/media6.m4a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9.m4a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9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3.m4a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3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5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781507" y="362320"/>
            <a:ext cx="10716587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2369" y="41617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Swetha Chamala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49929"/>
            <a:ext cx="6095948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Airline Safety Analysis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3634923"/>
            <a:ext cx="57866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Fly America Airlines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A6691-BD39-3343-8A62-7916505BA817}"/>
              </a:ext>
            </a:extLst>
          </p:cNvPr>
          <p:cNvSpPr txBox="1"/>
          <p:nvPr/>
        </p:nvSpPr>
        <p:spPr>
          <a:xfrm>
            <a:off x="1495980" y="6495680"/>
            <a:ext cx="920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www.tripsavvy.com/secrets-your-pilots-know-5450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20371AE-9CC8-E048-8FA1-3809F7D750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AFFD8CC-9A28-E441-8D2D-152634D1A77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9200" y="131488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1"/>
    </mc:Choice>
    <mc:Fallback xmlns="">
      <p:transition spd="slow" advTm="14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8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2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1498" y="0"/>
            <a:ext cx="3930502" cy="5841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3668232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A0538-EA55-0245-B3AC-BD9387D9A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232" y="1424763"/>
            <a:ext cx="8453917" cy="4849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EE15B-4D5B-4B43-A01B-43D6FF32A665}"/>
              </a:ext>
            </a:extLst>
          </p:cNvPr>
          <p:cNvSpPr txBox="1"/>
          <p:nvPr/>
        </p:nvSpPr>
        <p:spPr>
          <a:xfrm>
            <a:off x="165545" y="2689445"/>
            <a:ext cx="3510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Domestic round-trip airfare </a:t>
            </a:r>
          </a:p>
          <a:p>
            <a:r>
              <a:rPr lang="en-US" dirty="0"/>
              <a:t>did not change much in comparison </a:t>
            </a:r>
          </a:p>
          <a:p>
            <a:r>
              <a:rPr lang="en-US" dirty="0"/>
              <a:t>to other expenses over the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66D4E-A8B3-ED44-A6ED-CB3097C56018}"/>
              </a:ext>
            </a:extLst>
          </p:cNvPr>
          <p:cNvSpPr txBox="1"/>
          <p:nvPr/>
        </p:nvSpPr>
        <p:spPr>
          <a:xfrm>
            <a:off x="4907116" y="292100"/>
            <a:ext cx="2377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Affordability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E11CE685-98F6-1242-84C2-6A14043085E8}"/>
              </a:ext>
            </a:extLst>
          </p:cNvPr>
          <p:cNvSpPr/>
          <p:nvPr/>
        </p:nvSpPr>
        <p:spPr>
          <a:xfrm>
            <a:off x="9659566" y="3612775"/>
            <a:ext cx="1887166" cy="2296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4975D2E-B4C3-D24D-A940-808071ABE5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509" y="5651393"/>
            <a:ext cx="622406" cy="6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18698" y="0"/>
            <a:ext cx="3473302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273800"/>
            <a:ext cx="5199321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685509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Conclusion</a:t>
            </a:r>
            <a:endParaRPr lang="en-US" sz="3600" dirty="0">
              <a:latin typeface="+mj-lt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BCBFDC7-90E6-43D3-9814-3E550C42DC1E}"/>
              </a:ext>
            </a:extLst>
          </p:cNvPr>
          <p:cNvSpPr txBox="1"/>
          <p:nvPr/>
        </p:nvSpPr>
        <p:spPr>
          <a:xfrm>
            <a:off x="1307805" y="1540116"/>
            <a:ext cx="9499895" cy="4185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16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/>
              <a:t>The total US airline fatalities from 2000-2018 are 778 and World airlines fatalities during the same years are 13,496. That is a 7-fold difference. However, total fatalities caused by driving vehicles in US from 2000-2018 are 723,869. That is roughly 900 times more fatalities compared to airline fatalities in US. There is a clear distinction that vehicle fatalities are higher. 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16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/>
              <a:t>Statistics show that among the many modes of travel, Air travel is the safest. </a:t>
            </a:r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/>
              <a:t>With the advancement of technology in the aviation industry, air travel has evolved in many ways</a:t>
            </a:r>
          </a:p>
          <a:p>
            <a:endParaRPr lang="en-US" sz="16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16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/>
              <a:t>Strict airline regulations and improvements in air traffic control technology have ensured additional safety to travel around the world </a:t>
            </a:r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1600" dirty="0"/>
          </a:p>
        </p:txBody>
      </p:sp>
      <p:pic>
        <p:nvPicPr>
          <p:cNvPr id="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82D3BA1-1736-9040-A8E1-D9E3A5CA1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07700" y="57258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38664" y="135956"/>
            <a:ext cx="1955800" cy="6508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536" y="6113721"/>
            <a:ext cx="5123050" cy="667368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EAD8BE-2DD9-B643-92FA-B4852555F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2440" y="588937"/>
            <a:ext cx="9596223" cy="5346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0E134C-D71C-8447-8D3D-B48D139F4BED}"/>
              </a:ext>
            </a:extLst>
          </p:cNvPr>
          <p:cNvSpPr txBox="1"/>
          <p:nvPr/>
        </p:nvSpPr>
        <p:spPr>
          <a:xfrm>
            <a:off x="3048000" y="506730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Thank-you-word-cloud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2009" y="20709"/>
            <a:ext cx="4089992" cy="6704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10090298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-138786"/>
            <a:ext cx="9264193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4400" b="1" dirty="0">
              <a:latin typeface="+mj-lt"/>
            </a:endParaRPr>
          </a:p>
          <a:p>
            <a:pPr algn="ctr"/>
            <a:r>
              <a:rPr lang="en-US" sz="4400" b="1" dirty="0">
                <a:latin typeface="+mj-lt"/>
              </a:rPr>
              <a:t>Overview</a:t>
            </a:r>
            <a:endParaRPr lang="en-US" sz="4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1885950" y="1472486"/>
            <a:ext cx="9125880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00000"/>
              </a:lnSpc>
              <a:buFont typeface=".Apple Color Emoji UI"/>
              <a:buChar char="✈️"/>
            </a:pPr>
            <a:r>
              <a:rPr lang="en-US" sz="2400" dirty="0"/>
              <a:t>  Looking back</a:t>
            </a:r>
          </a:p>
          <a:p>
            <a:pPr marL="342900" indent="-342900">
              <a:lnSpc>
                <a:spcPct val="200000"/>
              </a:lnSpc>
              <a:buFont typeface=".Apple Color Emoji UI"/>
              <a:buChar char="✈️"/>
            </a:pPr>
            <a:r>
              <a:rPr lang="en-US" sz="2400" dirty="0"/>
              <a:t>  Safety</a:t>
            </a:r>
          </a:p>
          <a:p>
            <a:pPr marL="342900" indent="-342900">
              <a:lnSpc>
                <a:spcPct val="200000"/>
              </a:lnSpc>
              <a:buFont typeface=".Apple Color Emoji UI"/>
              <a:buChar char="✈️"/>
            </a:pPr>
            <a:r>
              <a:rPr lang="en-US" sz="2400" dirty="0"/>
              <a:t>  Financial data</a:t>
            </a:r>
          </a:p>
          <a:p>
            <a:pPr marL="342900" indent="-342900">
              <a:lnSpc>
                <a:spcPct val="200000"/>
              </a:lnSpc>
              <a:buFont typeface=".Apple Color Emoji UI"/>
              <a:buChar char="✈️"/>
            </a:pPr>
            <a:r>
              <a:rPr lang="en-US" sz="2400" dirty="0"/>
              <a:t>  Fuel Consumption </a:t>
            </a:r>
          </a:p>
          <a:p>
            <a:pPr marL="342900" indent="-342900">
              <a:lnSpc>
                <a:spcPct val="200000"/>
              </a:lnSpc>
              <a:buFont typeface=".Apple Color Emoji UI"/>
              <a:buChar char="✈️"/>
            </a:pPr>
            <a:r>
              <a:rPr lang="en-US" sz="2400" dirty="0"/>
              <a:t>  Affordability</a:t>
            </a:r>
          </a:p>
          <a:p>
            <a:pPr marL="342900" indent="-342900">
              <a:lnSpc>
                <a:spcPct val="200000"/>
              </a:lnSpc>
              <a:buFont typeface=".Apple Color Emoji UI"/>
              <a:buChar char="✈️"/>
            </a:pPr>
            <a:r>
              <a:rPr lang="en-US" sz="2400" dirty="0"/>
              <a:t>  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468449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472887E-E86C-3841-A59F-6EF25D4747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05430" y="3920947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50A2FB0-B7FE-2B4A-9ACB-99167F65CD4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05430" y="297962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8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50"/>
    </mc:Choice>
    <mc:Fallback xmlns="">
      <p:transition spd="slow" advTm="44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42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pic>
        <p:nvPicPr>
          <p:cNvPr id="19" name="slide2" descr="Sheet 7">
            <a:extLst>
              <a:ext uri="{FF2B5EF4-FFF2-40B4-BE49-F238E27FC236}">
                <a16:creationId xmlns:a16="http://schemas.microsoft.com/office/drawing/2014/main" id="{B1A62966-CE52-7742-857F-747F5EBBAF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0" r="14309"/>
          <a:stretch/>
        </p:blipFill>
        <p:spPr>
          <a:xfrm>
            <a:off x="2806995" y="1100138"/>
            <a:ext cx="9298967" cy="5757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ED5B07-2E6E-7B4E-91D0-B197C464CB47}"/>
              </a:ext>
            </a:extLst>
          </p:cNvPr>
          <p:cNvSpPr txBox="1"/>
          <p:nvPr/>
        </p:nvSpPr>
        <p:spPr>
          <a:xfrm>
            <a:off x="1042988" y="442913"/>
            <a:ext cx="1039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Looking Back – US airlines Fatalities by number of departures 2000 - 2018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C4711-8C67-3D41-BE9B-8655906DF5F3}"/>
              </a:ext>
            </a:extLst>
          </p:cNvPr>
          <p:cNvSpPr txBox="1"/>
          <p:nvPr/>
        </p:nvSpPr>
        <p:spPr>
          <a:xfrm>
            <a:off x="292100" y="2967335"/>
            <a:ext cx="2502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US, fatalities </a:t>
            </a:r>
          </a:p>
          <a:p>
            <a:r>
              <a:rPr lang="en-US" dirty="0"/>
              <a:t>compared to the number </a:t>
            </a:r>
          </a:p>
          <a:p>
            <a:r>
              <a:rPr lang="en-US" dirty="0"/>
              <a:t>of departure </a:t>
            </a:r>
          </a:p>
          <a:p>
            <a:r>
              <a:rPr lang="en-US" dirty="0"/>
              <a:t>flights is minimal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0AEBFC71-F8AE-A244-87CD-3C152FE0A627}"/>
              </a:ext>
            </a:extLst>
          </p:cNvPr>
          <p:cNvSpPr/>
          <p:nvPr/>
        </p:nvSpPr>
        <p:spPr>
          <a:xfrm>
            <a:off x="10447506" y="4474723"/>
            <a:ext cx="1634247" cy="19216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1775B1B-2C5A-5C42-840F-0F14668F3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6588" y="5689600"/>
            <a:ext cx="584200" cy="5842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1D6CD26-101B-D149-8F21-1EC5BF2CC3C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4200" y="4344432"/>
            <a:ext cx="551048" cy="551048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DEDD4EA-EE7D-F34A-89D2-0EAFC1EE184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 flipV="1">
            <a:off x="584200" y="4928632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5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7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704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204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D5B07-2E6E-7B4E-91D0-B197C464CB47}"/>
              </a:ext>
            </a:extLst>
          </p:cNvPr>
          <p:cNvSpPr txBox="1"/>
          <p:nvPr/>
        </p:nvSpPr>
        <p:spPr>
          <a:xfrm>
            <a:off x="1042988" y="442913"/>
            <a:ext cx="1039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Looking Back – World airlines Fatalities by number of departures 2000 - 2018</a:t>
            </a:r>
          </a:p>
        </p:txBody>
      </p:sp>
      <p:pic>
        <p:nvPicPr>
          <p:cNvPr id="9" name="slide3" descr="Sheet 8">
            <a:extLst>
              <a:ext uri="{FF2B5EF4-FFF2-40B4-BE49-F238E27FC236}">
                <a16:creationId xmlns:a16="http://schemas.microsoft.com/office/drawing/2014/main" id="{8FF8E21A-0FC0-144A-8612-4AA91A0023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4" r="12924"/>
          <a:stretch/>
        </p:blipFill>
        <p:spPr>
          <a:xfrm>
            <a:off x="2796366" y="1071563"/>
            <a:ext cx="9226107" cy="5786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FC2D5-89F9-024B-BE29-5249D75B6342}"/>
              </a:ext>
            </a:extLst>
          </p:cNvPr>
          <p:cNvSpPr txBox="1"/>
          <p:nvPr/>
        </p:nvSpPr>
        <p:spPr>
          <a:xfrm>
            <a:off x="477870" y="2509289"/>
            <a:ext cx="2095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the US and World airlines data show that airlines are the safest and fastest method to travel from one place to another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3821CA8E-12CB-F44D-8466-CA1CE3B5FF27}"/>
              </a:ext>
            </a:extLst>
          </p:cNvPr>
          <p:cNvSpPr/>
          <p:nvPr/>
        </p:nvSpPr>
        <p:spPr>
          <a:xfrm>
            <a:off x="9105089" y="2791838"/>
            <a:ext cx="2917384" cy="185798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4E946C52-1FFA-5E40-AB26-A1640179D835}"/>
              </a:ext>
            </a:extLst>
          </p:cNvPr>
          <p:cNvSpPr/>
          <p:nvPr/>
        </p:nvSpPr>
        <p:spPr>
          <a:xfrm>
            <a:off x="2305455" y="776103"/>
            <a:ext cx="2586116" cy="30468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C111302-5A11-9A4D-9DC9-36EF26AC4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8500" y="5867400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0177FCD-FE33-EA47-B2AA-8D5F3723B2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5472" y="5867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8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896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396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896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5BC0F8-79C4-AE46-BDCD-BD92D4D4B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871609"/>
            <a:ext cx="584200" cy="2986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7CF68B-9454-D94C-A559-F005AC00F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91048" y="26987"/>
            <a:ext cx="584200" cy="4165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47D060D-1CBB-4745-89E6-F473D1D78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84648" y="5726112"/>
            <a:ext cx="812800" cy="812800"/>
          </a:xfrm>
          <a:prstGeom prst="rect">
            <a:avLst/>
          </a:prstGeom>
        </p:spPr>
      </p:pic>
      <p:pic>
        <p:nvPicPr>
          <p:cNvPr id="6" name="slide2" descr="Sheet 3">
            <a:extLst>
              <a:ext uri="{FF2B5EF4-FFF2-40B4-BE49-F238E27FC236}">
                <a16:creationId xmlns:a16="http://schemas.microsoft.com/office/drawing/2014/main" id="{37643F0D-D027-4244-BB16-2ADE06949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20090"/>
            <a:ext cx="9448800" cy="56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4C699C-3B60-47C7-A9F5-D2DEDE33A8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5" y="944024"/>
            <a:ext cx="2424000" cy="242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D9B162-C6E8-47A4-88B3-FBDDEEAC03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73" y="870872"/>
            <a:ext cx="2539682" cy="26206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Which is safer? – Flying or Driving</a:t>
            </a:r>
            <a:endParaRPr lang="en-US" sz="3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743597" y="4583386"/>
            <a:ext cx="105340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Data from NTHSA (National Highway Traffic Safety Administration), Aviation Safety Network and Airlines for America shows that from the years 2000-2018, Vehicle fatalities in the US are </a:t>
            </a:r>
            <a:r>
              <a:rPr lang="en-US" sz="2400" dirty="0">
                <a:solidFill>
                  <a:srgbClr val="FF0000"/>
                </a:solidFill>
              </a:rPr>
              <a:t>over 900 fold more</a:t>
            </a:r>
            <a:r>
              <a:rPr lang="en-US" sz="2400" dirty="0"/>
              <a:t> than airline fatalities.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8EADBB-BF0E-4DC8-B930-875CF0B868CA}"/>
              </a:ext>
            </a:extLst>
          </p:cNvPr>
          <p:cNvSpPr txBox="1"/>
          <p:nvPr/>
        </p:nvSpPr>
        <p:spPr>
          <a:xfrm>
            <a:off x="3094894" y="2892348"/>
            <a:ext cx="54268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Total fatalities: year 2000 - 2018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E22975-2DCF-A048-A11D-85C6E4514B50}"/>
              </a:ext>
            </a:extLst>
          </p:cNvPr>
          <p:cNvSpPr txBox="1"/>
          <p:nvPr/>
        </p:nvSpPr>
        <p:spPr>
          <a:xfrm>
            <a:off x="9748993" y="2829135"/>
            <a:ext cx="1741386" cy="492443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200" dirty="0"/>
              <a:t>778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A7F3A0-567C-334A-BFEB-EB6D84301A26}"/>
              </a:ext>
            </a:extLst>
          </p:cNvPr>
          <p:cNvSpPr txBox="1"/>
          <p:nvPr/>
        </p:nvSpPr>
        <p:spPr>
          <a:xfrm>
            <a:off x="743597" y="2847943"/>
            <a:ext cx="1240190" cy="492443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723869</a:t>
            </a: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70FEE9F-FBB4-874D-8B1A-2F15DEF75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28097" y="580377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8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D5B07-2E6E-7B4E-91D0-B197C464CB47}"/>
              </a:ext>
            </a:extLst>
          </p:cNvPr>
          <p:cNvSpPr txBox="1"/>
          <p:nvPr/>
        </p:nvSpPr>
        <p:spPr>
          <a:xfrm>
            <a:off x="1042988" y="368482"/>
            <a:ext cx="1039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Financial results – World airlines Net profits from 2000 - 2018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9A311-C0CA-4747-AC5B-549125E0ADBF}"/>
              </a:ext>
            </a:extLst>
          </p:cNvPr>
          <p:cNvSpPr txBox="1"/>
          <p:nvPr/>
        </p:nvSpPr>
        <p:spPr>
          <a:xfrm>
            <a:off x="184046" y="2812850"/>
            <a:ext cx="2330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Operational profits  and revenues of world airlines have seen a steady increase from 2000 – 2018</a:t>
            </a:r>
          </a:p>
        </p:txBody>
      </p:sp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439516C-7388-FD4F-95B0-EFD87023F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14" name="slide2" descr="Financial Results: 1947-Present">
            <a:extLst>
              <a:ext uri="{FF2B5EF4-FFF2-40B4-BE49-F238E27FC236}">
                <a16:creationId xmlns:a16="http://schemas.microsoft.com/office/drawing/2014/main" id="{1B30427A-CD75-A443-AE3D-310F22404F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/>
          <a:stretch/>
        </p:blipFill>
        <p:spPr>
          <a:xfrm>
            <a:off x="2514109" y="954428"/>
            <a:ext cx="8715375" cy="5761944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C80769A-B813-6149-8087-7CC80CE3E0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5867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4AECC-5781-4A36-99DB-38DB6B5A8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06" y="817123"/>
            <a:ext cx="9484467" cy="555449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03B86D-8247-C44F-B0D0-7A77206340E9}"/>
              </a:ext>
            </a:extLst>
          </p:cNvPr>
          <p:cNvSpPr txBox="1"/>
          <p:nvPr/>
        </p:nvSpPr>
        <p:spPr>
          <a:xfrm>
            <a:off x="2394474" y="301718"/>
            <a:ext cx="740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Domestic Consumption of Transportation Energy by Mode and Fuel Type,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686B5A-610B-C542-98C3-09DE3FE62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E2D3F-BAF5-E049-894A-A09CBDDA2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45AB473-30CD-0946-BB5B-9E9EB34E6661}"/>
              </a:ext>
            </a:extLst>
          </p:cNvPr>
          <p:cNvSpPr/>
          <p:nvPr/>
        </p:nvSpPr>
        <p:spPr>
          <a:xfrm>
            <a:off x="8754894" y="894945"/>
            <a:ext cx="1138136" cy="470818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231F717-8A6B-C242-919E-918F4ED54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6058" y="4305135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69620C7-13FF-F141-BFE1-5C0389EDEC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4758" y="11225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693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69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84688" y="0"/>
            <a:ext cx="905532" cy="14339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29F71-0BE7-7740-B58E-884B8C6D0EBA}"/>
              </a:ext>
            </a:extLst>
          </p:cNvPr>
          <p:cNvSpPr txBox="1"/>
          <p:nvPr/>
        </p:nvSpPr>
        <p:spPr>
          <a:xfrm>
            <a:off x="170122" y="2030836"/>
            <a:ext cx="30302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affordable is air travel?</a:t>
            </a:r>
          </a:p>
          <a:p>
            <a:endParaRPr lang="en-US" dirty="0"/>
          </a:p>
          <a:p>
            <a:r>
              <a:rPr lang="en-US" sz="1600" dirty="0"/>
              <a:t>Air travel is much affordable now compared to 77 years ago. </a:t>
            </a:r>
          </a:p>
          <a:p>
            <a:r>
              <a:rPr lang="en-US" sz="1600" dirty="0"/>
              <a:t>With increasing number of airlines, number of operating flights and more destinations, airline travel affordability has increased. </a:t>
            </a:r>
          </a:p>
          <a:p>
            <a:endParaRPr lang="en-US" sz="1600" dirty="0"/>
          </a:p>
          <a:p>
            <a:r>
              <a:rPr lang="en-US" dirty="0"/>
              <a:t> </a:t>
            </a: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F30ADA4-71FB-4841-AF45-A6DA2A549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0549" y="6045200"/>
            <a:ext cx="812800" cy="81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B79E8F-57D7-044C-A020-22815EE1A522}"/>
              </a:ext>
            </a:extLst>
          </p:cNvPr>
          <p:cNvSpPr txBox="1"/>
          <p:nvPr/>
        </p:nvSpPr>
        <p:spPr>
          <a:xfrm>
            <a:off x="7973484" y="1777269"/>
            <a:ext cx="208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Airfare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937F7D-775D-8E45-8343-B6A8A824492C}"/>
              </a:ext>
            </a:extLst>
          </p:cNvPr>
          <p:cNvSpPr/>
          <p:nvPr/>
        </p:nvSpPr>
        <p:spPr>
          <a:xfrm>
            <a:off x="8713776" y="3352767"/>
            <a:ext cx="111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A6C80B-E609-FF4B-A908-9DE426AC8165}"/>
              </a:ext>
            </a:extLst>
          </p:cNvPr>
          <p:cNvSpPr/>
          <p:nvPr/>
        </p:nvSpPr>
        <p:spPr>
          <a:xfrm>
            <a:off x="8613436" y="4244878"/>
            <a:ext cx="1248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Stops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69DF5E9-BB6C-014A-9B2A-797EEC80C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612140"/>
              </p:ext>
            </p:extLst>
          </p:nvPr>
        </p:nvGraphicFramePr>
        <p:xfrm>
          <a:off x="3564610" y="2535118"/>
          <a:ext cx="80416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538">
                  <a:extLst>
                    <a:ext uri="{9D8B030D-6E8A-4147-A177-3AD203B41FA5}">
                      <a16:colId xmlns:a16="http://schemas.microsoft.com/office/drawing/2014/main" val="2531435352"/>
                    </a:ext>
                  </a:extLst>
                </a:gridCol>
                <a:gridCol w="2680538">
                  <a:extLst>
                    <a:ext uri="{9D8B030D-6E8A-4147-A177-3AD203B41FA5}">
                      <a16:colId xmlns:a16="http://schemas.microsoft.com/office/drawing/2014/main" val="1173228982"/>
                    </a:ext>
                  </a:extLst>
                </a:gridCol>
                <a:gridCol w="2680538">
                  <a:extLst>
                    <a:ext uri="{9D8B030D-6E8A-4147-A177-3AD203B41FA5}">
                      <a16:colId xmlns:a16="http://schemas.microsoft.com/office/drawing/2014/main" val="1032840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Boston – Los Angeles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08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Airfare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8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8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24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9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{56D4E66B-79F5-0242-A571-B9105E27887B}tf10001067</Template>
  <TotalTime>0</TotalTime>
  <Words>435</Words>
  <Application>Microsoft Macintosh PowerPoint</Application>
  <PresentationFormat>Widescreen</PresentationFormat>
  <Paragraphs>75</Paragraphs>
  <Slides>12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.Apple Color Emoji UI</vt:lpstr>
      <vt:lpstr>Arial</vt:lpstr>
      <vt:lpstr>Calibri</vt:lpstr>
      <vt:lpstr>Tw Cen MT</vt:lpstr>
      <vt:lpstr>Tw Cen MT Condensed</vt:lpstr>
      <vt:lpstr>Wingdings 3</vt:lpstr>
      <vt:lpstr>Integral</vt:lpstr>
      <vt:lpstr>Balanced scorecard slide 1</vt:lpstr>
      <vt:lpstr>Balanced scorecard slide 2</vt:lpstr>
      <vt:lpstr>Balanced scorecard slide 4</vt:lpstr>
      <vt:lpstr>Balanced scorecard slide 4</vt:lpstr>
      <vt:lpstr>PowerPoint Presentation</vt:lpstr>
      <vt:lpstr>Balanced scorecard slide 2</vt:lpstr>
      <vt:lpstr>Balanced scorecard slide 4</vt:lpstr>
      <vt:lpstr>PowerPoint Presentation</vt:lpstr>
      <vt:lpstr>Balanced scorecard slide 4</vt:lpstr>
      <vt:lpstr>Balanced scorecard slide 4</vt:lpstr>
      <vt:lpstr>Balanced scorecard slide 5</vt:lpstr>
      <vt:lpstr>Balanced scorecard slide 10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2019-04-17T06:29:43Z</dcterms:created>
  <dcterms:modified xsi:type="dcterms:W3CDTF">2020-08-09T02:35:07Z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